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8" r:id="rId2"/>
    <p:sldId id="320" r:id="rId3"/>
    <p:sldId id="322" r:id="rId4"/>
    <p:sldId id="334" r:id="rId5"/>
    <p:sldId id="335" r:id="rId6"/>
    <p:sldId id="327" r:id="rId7"/>
    <p:sldId id="321" r:id="rId8"/>
    <p:sldId id="323" r:id="rId9"/>
    <p:sldId id="326" r:id="rId10"/>
    <p:sldId id="328" r:id="rId11"/>
    <p:sldId id="324" r:id="rId12"/>
    <p:sldId id="329" r:id="rId13"/>
    <p:sldId id="330" r:id="rId14"/>
    <p:sldId id="331" r:id="rId15"/>
    <p:sldId id="332" r:id="rId16"/>
    <p:sldId id="333" r:id="rId17"/>
    <p:sldId id="30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51532-85A6-466E-8A26-33B22E8B33C4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A50A1-7D53-4983-B5C1-0FE7DA3BF5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770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97B668-CAD6-4823-BEFD-F9D8B79EC711}" type="slidenum">
              <a:rPr kumimoji="0" lang="pl-P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50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508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967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133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0892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467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A50A1-7D53-4983-B5C1-0FE7DA3BF56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709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69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245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73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517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312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811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936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692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68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553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230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997B5ED-C2C8-423A-B51C-592DA2FA5F8E}" type="datetimeFigureOut">
              <a:rPr lang="pl-PL" smtClean="0"/>
              <a:t>28.05.2024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3A1DD3C-FBE1-405E-9318-E69C5B7BC00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3127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64E6B2CD-060F-7334-F3B4-422B81FB72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9" y="5419122"/>
            <a:ext cx="3784932" cy="1036552"/>
          </a:xfrm>
          <a:prstGeom prst="rect">
            <a:avLst/>
          </a:prstGeom>
        </p:spPr>
      </p:pic>
      <p:sp>
        <p:nvSpPr>
          <p:cNvPr id="4" name="Podtytuł 3">
            <a:extLst>
              <a:ext uri="{FF2B5EF4-FFF2-40B4-BE49-F238E27FC236}">
                <a16:creationId xmlns:a16="http://schemas.microsoft.com/office/drawing/2014/main" id="{B49FEB92-7EE5-3832-3B9E-304312F9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0206" y="1782097"/>
            <a:ext cx="9871587" cy="1209368"/>
          </a:xfrm>
        </p:spPr>
        <p:txBody>
          <a:bodyPr>
            <a:noAutofit/>
          </a:bodyPr>
          <a:lstStyle/>
          <a:p>
            <a:r>
              <a:rPr lang="pl-PL" sz="6000" dirty="0" err="1"/>
              <a:t>Artificial</a:t>
            </a:r>
            <a:r>
              <a:rPr lang="pl-PL" sz="6000" dirty="0"/>
              <a:t> </a:t>
            </a:r>
            <a:r>
              <a:rPr lang="pl-PL" sz="6000" dirty="0" err="1"/>
              <a:t>Intelligence</a:t>
            </a:r>
            <a:r>
              <a:rPr lang="pl-PL" sz="6000" dirty="0"/>
              <a:t> </a:t>
            </a:r>
            <a:br>
              <a:rPr lang="pl-PL" sz="6000" dirty="0"/>
            </a:br>
            <a:r>
              <a:rPr lang="pl-PL" sz="6000" dirty="0"/>
              <a:t>&amp; </a:t>
            </a:r>
            <a:br>
              <a:rPr lang="pl-PL" sz="6000" dirty="0"/>
            </a:br>
            <a:r>
              <a:rPr lang="pl-PL" sz="6000" dirty="0" err="1"/>
              <a:t>Decision</a:t>
            </a:r>
            <a:r>
              <a:rPr lang="pl-PL" sz="6000" dirty="0"/>
              <a:t> Systems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6C2CD5B-EEDA-D9C6-8194-B1822E6AC120}"/>
              </a:ext>
            </a:extLst>
          </p:cNvPr>
          <p:cNvSpPr txBox="1"/>
          <p:nvPr/>
        </p:nvSpPr>
        <p:spPr>
          <a:xfrm>
            <a:off x="9918075" y="5932454"/>
            <a:ext cx="182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800" dirty="0">
                <a:solidFill>
                  <a:srgbClr val="00B0F0"/>
                </a:solidFill>
                <a:latin typeface="Calibri" panose="020F0502020204030204"/>
              </a:rPr>
              <a:t>22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.05.2024</a:t>
            </a:r>
          </a:p>
        </p:txBody>
      </p:sp>
    </p:spTree>
    <p:extLst>
      <p:ext uri="{BB962C8B-B14F-4D97-AF65-F5344CB8AC3E}">
        <p14:creationId xmlns:p14="http://schemas.microsoft.com/office/powerpoint/2010/main" val="393034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52BCCD04-6BF8-5FE2-435C-6D720D831493}"/>
              </a:ext>
            </a:extLst>
          </p:cNvPr>
          <p:cNvSpPr/>
          <p:nvPr/>
        </p:nvSpPr>
        <p:spPr>
          <a:xfrm>
            <a:off x="-2" y="1671484"/>
            <a:ext cx="12192000" cy="5206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06089F5-B4D4-9A05-05BC-B1A8FAC6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191" y="919038"/>
            <a:ext cx="7551174" cy="844029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pl-PL" dirty="0" err="1"/>
              <a:t>Kernel</a:t>
            </a:r>
            <a:r>
              <a:rPr lang="pl-PL" dirty="0"/>
              <a:t> - </a:t>
            </a:r>
            <a:r>
              <a:rPr lang="pl-PL" sz="4400" dirty="0"/>
              <a:t> </a:t>
            </a:r>
            <a:r>
              <a:rPr lang="pl-PL" sz="4400" dirty="0" err="1"/>
              <a:t>square</a:t>
            </a:r>
            <a:r>
              <a:rPr lang="pl-PL" sz="4400" dirty="0"/>
              <a:t> </a:t>
            </a:r>
            <a:r>
              <a:rPr lang="pl-PL" sz="4400" dirty="0" err="1"/>
              <a:t>matix</a:t>
            </a:r>
            <a:r>
              <a:rPr lang="pl-PL" sz="4400" dirty="0"/>
              <a:t>: 3x3, 5x5,7x7</a:t>
            </a:r>
            <a:br>
              <a:rPr lang="pl-PL" sz="4400" dirty="0"/>
            </a:br>
            <a:br>
              <a:rPr lang="pl-PL" sz="4400" dirty="0"/>
            </a:br>
            <a:endParaRPr lang="pl-PL" dirty="0"/>
          </a:p>
        </p:txBody>
      </p:sp>
      <p:pic>
        <p:nvPicPr>
          <p:cNvPr id="8" name="Obraz 7" descr="Obraz zawierający diagram, szkic, linia, design&#10;&#10;Opis wygenerowany automatycznie">
            <a:extLst>
              <a:ext uri="{FF2B5EF4-FFF2-40B4-BE49-F238E27FC236}">
                <a16:creationId xmlns:a16="http://schemas.microsoft.com/office/drawing/2014/main" id="{2F97762D-D230-9C4A-B256-DB350E4C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8" y="2226489"/>
            <a:ext cx="5051330" cy="4096170"/>
          </a:xfrm>
          <a:prstGeom prst="rect">
            <a:avLst/>
          </a:prstGeom>
        </p:spPr>
      </p:pic>
      <p:pic>
        <p:nvPicPr>
          <p:cNvPr id="11" name="Obraz 10" descr="Obraz zawierający szkic, kwadrat, design, kostka/sześcian&#10;&#10;Opis wygenerowany automatycznie">
            <a:extLst>
              <a:ext uri="{FF2B5EF4-FFF2-40B4-BE49-F238E27FC236}">
                <a16:creationId xmlns:a16="http://schemas.microsoft.com/office/drawing/2014/main" id="{C050574F-8D6F-DB6E-2C40-3B00E996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73" y="2123484"/>
            <a:ext cx="7826475" cy="43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1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580CBA70-3970-2880-CEB2-441A1A28B905}"/>
              </a:ext>
            </a:extLst>
          </p:cNvPr>
          <p:cNvSpPr/>
          <p:nvPr/>
        </p:nvSpPr>
        <p:spPr>
          <a:xfrm>
            <a:off x="0" y="1651819"/>
            <a:ext cx="12192000" cy="5206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06089F5-B4D4-9A05-05BC-B1A8FAC6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058" y="183688"/>
            <a:ext cx="4264742" cy="1325563"/>
          </a:xfrm>
        </p:spPr>
        <p:txBody>
          <a:bodyPr/>
          <a:lstStyle/>
          <a:p>
            <a:r>
              <a:rPr lang="pl-PL" dirty="0" err="1"/>
              <a:t>Kernel</a:t>
            </a:r>
            <a:r>
              <a:rPr lang="pl-PL" dirty="0"/>
              <a:t> - </a:t>
            </a:r>
            <a:r>
              <a:rPr lang="pl-PL" dirty="0" err="1"/>
              <a:t>padding</a:t>
            </a:r>
            <a:endParaRPr lang="pl-PL" dirty="0"/>
          </a:p>
        </p:txBody>
      </p:sp>
      <p:pic>
        <p:nvPicPr>
          <p:cNvPr id="6" name="Obraz 5" descr="Obraz zawierający zrzut ekranu, linia, kwadrat, Prostokąt&#10;&#10;Opis wygenerowany automatycznie">
            <a:extLst>
              <a:ext uri="{FF2B5EF4-FFF2-40B4-BE49-F238E27FC236}">
                <a16:creationId xmlns:a16="http://schemas.microsoft.com/office/drawing/2014/main" id="{E406F80B-C210-7AB9-27F1-66634149A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6" y="2241755"/>
            <a:ext cx="8446906" cy="3571630"/>
          </a:xfrm>
          <a:prstGeom prst="rect">
            <a:avLst/>
          </a:prstGeom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1B2579DB-C636-6C4C-C86F-0AB664B08546}"/>
              </a:ext>
            </a:extLst>
          </p:cNvPr>
          <p:cNvSpPr/>
          <p:nvPr/>
        </p:nvSpPr>
        <p:spPr>
          <a:xfrm>
            <a:off x="4680154" y="4296697"/>
            <a:ext cx="265472" cy="2654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932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20DFF79-090A-3911-47DE-93A10436EA17}"/>
              </a:ext>
            </a:extLst>
          </p:cNvPr>
          <p:cNvSpPr/>
          <p:nvPr/>
        </p:nvSpPr>
        <p:spPr>
          <a:xfrm>
            <a:off x="-1" y="1651819"/>
            <a:ext cx="12192000" cy="5206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06089F5-B4D4-9A05-05BC-B1A8FAC6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078" y="366808"/>
            <a:ext cx="3379839" cy="943436"/>
          </a:xfrm>
        </p:spPr>
        <p:txBody>
          <a:bodyPr/>
          <a:lstStyle/>
          <a:p>
            <a:r>
              <a:rPr lang="pl-PL" dirty="0" err="1"/>
              <a:t>Kernel</a:t>
            </a:r>
            <a:r>
              <a:rPr lang="pl-PL" dirty="0"/>
              <a:t> - </a:t>
            </a:r>
            <a:r>
              <a:rPr lang="pl-PL" dirty="0" err="1"/>
              <a:t>stride</a:t>
            </a:r>
            <a:endParaRPr lang="pl-PL" dirty="0"/>
          </a:p>
        </p:txBody>
      </p:sp>
      <p:pic>
        <p:nvPicPr>
          <p:cNvPr id="5" name="Obraz 4" descr="Obraz zawierający zrzut ekranu, kwadrat, Prostokąt&#10;&#10;Opis wygenerowany automatycznie">
            <a:extLst>
              <a:ext uri="{FF2B5EF4-FFF2-40B4-BE49-F238E27FC236}">
                <a16:creationId xmlns:a16="http://schemas.microsoft.com/office/drawing/2014/main" id="{EF583329-3EA5-F0FE-DE3A-7FE1FA240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75" y="2334969"/>
            <a:ext cx="9219047" cy="3898413"/>
          </a:xfrm>
          <a:prstGeom prst="rect">
            <a:avLst/>
          </a:prstGeom>
        </p:spPr>
      </p:pic>
      <p:sp>
        <p:nvSpPr>
          <p:cNvPr id="3" name="Owal 2">
            <a:extLst>
              <a:ext uri="{FF2B5EF4-FFF2-40B4-BE49-F238E27FC236}">
                <a16:creationId xmlns:a16="http://schemas.microsoft.com/office/drawing/2014/main" id="{B20682F2-BC97-8CE9-6432-18B4886D701A}"/>
              </a:ext>
            </a:extLst>
          </p:cNvPr>
          <p:cNvSpPr/>
          <p:nvPr/>
        </p:nvSpPr>
        <p:spPr>
          <a:xfrm>
            <a:off x="5083277" y="3667432"/>
            <a:ext cx="353962" cy="3539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614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5DCA1A-7E2C-23AE-DED2-95ED23BE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2257"/>
            <a:ext cx="10515600" cy="1043885"/>
          </a:xfrm>
        </p:spPr>
        <p:txBody>
          <a:bodyPr/>
          <a:lstStyle/>
          <a:p>
            <a:r>
              <a:rPr lang="pl-PL" dirty="0" err="1"/>
              <a:t>Activation</a:t>
            </a:r>
            <a:r>
              <a:rPr lang="pl-PL" dirty="0"/>
              <a:t> </a:t>
            </a:r>
            <a:r>
              <a:rPr lang="pl-PL" dirty="0" err="1"/>
              <a:t>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4A35F4-4FB9-832A-4942-AAD70B12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31458"/>
            <a:ext cx="4667865" cy="2185889"/>
          </a:xfrm>
        </p:spPr>
        <p:txBody>
          <a:bodyPr/>
          <a:lstStyle/>
          <a:p>
            <a:r>
              <a:rPr lang="pl-PL" dirty="0" err="1"/>
              <a:t>ReLU</a:t>
            </a:r>
            <a:endParaRPr lang="pl-PL" dirty="0"/>
          </a:p>
          <a:p>
            <a:r>
              <a:rPr lang="pl-PL" dirty="0" err="1"/>
              <a:t>LeakyReLu</a:t>
            </a:r>
            <a:endParaRPr lang="pl-PL" dirty="0"/>
          </a:p>
          <a:p>
            <a:r>
              <a:rPr lang="pl-PL" dirty="0" err="1"/>
              <a:t>Sigmoid</a:t>
            </a:r>
            <a:endParaRPr lang="pl-PL" dirty="0"/>
          </a:p>
          <a:p>
            <a:r>
              <a:rPr lang="pl-PL" dirty="0" err="1"/>
              <a:t>Hyperbolic</a:t>
            </a:r>
            <a:r>
              <a:rPr lang="pl-PL" dirty="0"/>
              <a:t> tangent (</a:t>
            </a:r>
            <a:r>
              <a:rPr lang="pl-PL" dirty="0" err="1"/>
              <a:t>tahn</a:t>
            </a:r>
            <a:r>
              <a:rPr lang="pl-PL" dirty="0"/>
              <a:t>)</a:t>
            </a:r>
          </a:p>
        </p:txBody>
      </p:sp>
      <p:pic>
        <p:nvPicPr>
          <p:cNvPr id="4" name="Obraz 3" descr="Obraz zawierający tekst, diagram, linia, Czcionka&#10;&#10;Opis wygenerowany automatycznie">
            <a:extLst>
              <a:ext uri="{FF2B5EF4-FFF2-40B4-BE49-F238E27FC236}">
                <a16:creationId xmlns:a16="http://schemas.microsoft.com/office/drawing/2014/main" id="{F7AE8DD0-9362-0609-CCF4-E3A947058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47" y="1832257"/>
            <a:ext cx="6104984" cy="37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4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E947C288-BAE1-7874-2CE0-DB36B5E532E2}"/>
              </a:ext>
            </a:extLst>
          </p:cNvPr>
          <p:cNvSpPr/>
          <p:nvPr/>
        </p:nvSpPr>
        <p:spPr>
          <a:xfrm>
            <a:off x="4444181" y="1"/>
            <a:ext cx="774781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5DCA1A-7E2C-23AE-DED2-95ED23BE4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59565"/>
            <a:ext cx="3183194" cy="1325563"/>
          </a:xfrm>
        </p:spPr>
        <p:txBody>
          <a:bodyPr/>
          <a:lstStyle/>
          <a:p>
            <a:r>
              <a:rPr lang="pl-PL" dirty="0" err="1"/>
              <a:t>Pooling</a:t>
            </a:r>
            <a:r>
              <a:rPr lang="pl-PL" dirty="0"/>
              <a:t> </a:t>
            </a:r>
            <a:r>
              <a:rPr lang="pl-PL" dirty="0" err="1"/>
              <a:t>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4A35F4-4FB9-832A-4942-AAD70B12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730478"/>
            <a:ext cx="3903407" cy="4723275"/>
          </a:xfrm>
        </p:spPr>
        <p:txBody>
          <a:bodyPr>
            <a:normAutofit fontScale="92500" lnSpcReduction="10000"/>
          </a:bodyPr>
          <a:lstStyle/>
          <a:p>
            <a:r>
              <a:rPr lang="pl-PL" sz="3000" dirty="0" err="1"/>
              <a:t>Types</a:t>
            </a:r>
            <a:endParaRPr lang="pl-PL" sz="3000" dirty="0"/>
          </a:p>
          <a:p>
            <a:pPr lvl="1"/>
            <a:r>
              <a:rPr lang="pl-PL" sz="2600" dirty="0"/>
              <a:t>Max </a:t>
            </a:r>
            <a:r>
              <a:rPr lang="pl-PL" sz="2600" dirty="0" err="1"/>
              <a:t>Pooling</a:t>
            </a:r>
            <a:endParaRPr lang="pl-PL" sz="2600" dirty="0"/>
          </a:p>
          <a:p>
            <a:pPr lvl="1"/>
            <a:r>
              <a:rPr lang="pl-PL" sz="2600" dirty="0" err="1"/>
              <a:t>Average</a:t>
            </a:r>
            <a:r>
              <a:rPr lang="pl-PL" sz="2600" dirty="0"/>
              <a:t> </a:t>
            </a:r>
            <a:r>
              <a:rPr lang="pl-PL" sz="2600" dirty="0" err="1"/>
              <a:t>Pooling</a:t>
            </a:r>
            <a:endParaRPr lang="pl-PL" sz="2600" dirty="0"/>
          </a:p>
          <a:p>
            <a:r>
              <a:rPr lang="pl-PL" sz="3000" dirty="0" err="1"/>
              <a:t>Params</a:t>
            </a:r>
            <a:r>
              <a:rPr lang="pl-PL" sz="3000" dirty="0"/>
              <a:t>:</a:t>
            </a:r>
          </a:p>
          <a:p>
            <a:pPr lvl="1"/>
            <a:r>
              <a:rPr lang="pl-PL" sz="2600" dirty="0" err="1"/>
              <a:t>Pool</a:t>
            </a:r>
            <a:r>
              <a:rPr lang="pl-PL" sz="2600" dirty="0"/>
              <a:t> </a:t>
            </a:r>
            <a:r>
              <a:rPr lang="pl-PL" sz="2600" dirty="0" err="1"/>
              <a:t>size</a:t>
            </a:r>
            <a:r>
              <a:rPr lang="pl-PL" sz="2600" dirty="0"/>
              <a:t> (</a:t>
            </a:r>
            <a:r>
              <a:rPr lang="pl-PL" sz="2600" dirty="0" err="1"/>
              <a:t>default</a:t>
            </a:r>
            <a:r>
              <a:rPr lang="pl-PL" sz="2600" dirty="0"/>
              <a:t>: 2x2)</a:t>
            </a:r>
          </a:p>
          <a:p>
            <a:pPr lvl="1"/>
            <a:r>
              <a:rPr lang="pl-PL" sz="2600" dirty="0" err="1"/>
              <a:t>Stride</a:t>
            </a:r>
            <a:r>
              <a:rPr lang="pl-PL" sz="2600" dirty="0"/>
              <a:t> (</a:t>
            </a:r>
            <a:r>
              <a:rPr lang="pl-PL" sz="2600" dirty="0" err="1"/>
              <a:t>default</a:t>
            </a:r>
            <a:r>
              <a:rPr lang="pl-PL" sz="2600" dirty="0"/>
              <a:t>: same as </a:t>
            </a:r>
            <a:r>
              <a:rPr lang="pl-PL" sz="2600" dirty="0" err="1"/>
              <a:t>pool</a:t>
            </a:r>
            <a:r>
              <a:rPr lang="pl-PL" sz="2600" dirty="0"/>
              <a:t> </a:t>
            </a:r>
            <a:r>
              <a:rPr lang="pl-PL" sz="2600" dirty="0" err="1"/>
              <a:t>size</a:t>
            </a:r>
            <a:r>
              <a:rPr lang="pl-PL" sz="2600" dirty="0"/>
              <a:t>)</a:t>
            </a:r>
          </a:p>
          <a:p>
            <a:pPr lvl="1"/>
            <a:r>
              <a:rPr lang="pl-PL" sz="2600" dirty="0" err="1"/>
              <a:t>padding</a:t>
            </a:r>
            <a:endParaRPr lang="pl-PL" sz="2600" dirty="0"/>
          </a:p>
          <a:p>
            <a:r>
              <a:rPr lang="pl-PL" sz="3000" dirty="0" err="1"/>
              <a:t>Functions</a:t>
            </a:r>
            <a:r>
              <a:rPr lang="pl-PL" sz="3000" dirty="0"/>
              <a:t>:</a:t>
            </a:r>
          </a:p>
          <a:p>
            <a:pPr lvl="1"/>
            <a:r>
              <a:rPr lang="pl-PL" sz="2600" dirty="0" err="1"/>
              <a:t>Preventing</a:t>
            </a:r>
            <a:r>
              <a:rPr lang="pl-PL" sz="2600" dirty="0"/>
              <a:t> </a:t>
            </a:r>
            <a:r>
              <a:rPr lang="pl-PL" sz="2600" dirty="0" err="1"/>
              <a:t>overfitting</a:t>
            </a:r>
            <a:endParaRPr lang="pl-PL" sz="2600" dirty="0"/>
          </a:p>
          <a:p>
            <a:pPr lvl="1"/>
            <a:r>
              <a:rPr lang="pl-PL" sz="2600" dirty="0" err="1"/>
              <a:t>Dimensionality</a:t>
            </a:r>
            <a:r>
              <a:rPr lang="pl-PL" sz="2600" dirty="0"/>
              <a:t> </a:t>
            </a:r>
            <a:r>
              <a:rPr lang="pl-PL" sz="2600" dirty="0" err="1"/>
              <a:t>reduction</a:t>
            </a:r>
            <a:endParaRPr lang="pl-PL" sz="2600" dirty="0"/>
          </a:p>
        </p:txBody>
      </p:sp>
      <p:pic>
        <p:nvPicPr>
          <p:cNvPr id="11" name="Obraz 10" descr="Obraz zawierający zrzut ekranu, kwadrat, Prostokąt&#10;&#10;Opis wygenerowany automatycznie">
            <a:extLst>
              <a:ext uri="{FF2B5EF4-FFF2-40B4-BE49-F238E27FC236}">
                <a16:creationId xmlns:a16="http://schemas.microsoft.com/office/drawing/2014/main" id="{07014930-8732-6BBF-DA61-D92DF52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10" y="1818301"/>
            <a:ext cx="7153275" cy="381952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147C720-CA66-A53A-C7F6-7FB6CDA68BE7}"/>
              </a:ext>
            </a:extLst>
          </p:cNvPr>
          <p:cNvSpPr txBox="1"/>
          <p:nvPr/>
        </p:nvSpPr>
        <p:spPr>
          <a:xfrm>
            <a:off x="9758514" y="1929921"/>
            <a:ext cx="2128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Max </a:t>
            </a:r>
            <a:r>
              <a:rPr lang="pl-PL" sz="2800" dirty="0" err="1">
                <a:solidFill>
                  <a:schemeClr val="bg1"/>
                </a:solidFill>
              </a:rPr>
              <a:t>Pooling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4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0D7932-91E9-6E67-7C83-4D2277BE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3" y="1043551"/>
            <a:ext cx="10515600" cy="1325563"/>
          </a:xfrm>
        </p:spPr>
        <p:txBody>
          <a:bodyPr/>
          <a:lstStyle/>
          <a:p>
            <a:r>
              <a:rPr lang="pl-PL" dirty="0" err="1"/>
              <a:t>Flatten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C1CF2C-9E40-EA84-C9EC-C91FCCE6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2703871"/>
            <a:ext cx="5094957" cy="3339613"/>
          </a:xfrm>
        </p:spPr>
        <p:txBody>
          <a:bodyPr/>
          <a:lstStyle/>
          <a:p>
            <a:r>
              <a:rPr lang="pl-PL" dirty="0" err="1"/>
              <a:t>Converts</a:t>
            </a:r>
            <a:r>
              <a:rPr lang="pl-PL" dirty="0"/>
              <a:t> tensor to 1D </a:t>
            </a:r>
            <a:r>
              <a:rPr lang="pl-PL" dirty="0" err="1"/>
              <a:t>vector</a:t>
            </a:r>
            <a:r>
              <a:rPr lang="pl-PL" dirty="0"/>
              <a:t> –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vector</a:t>
            </a:r>
            <a:endParaRPr lang="pl-PL" dirty="0"/>
          </a:p>
          <a:p>
            <a:r>
              <a:rPr lang="pl-PL" dirty="0"/>
              <a:t>„Bridge”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convolutional</a:t>
            </a:r>
            <a:r>
              <a:rPr lang="pl-PL" dirty="0"/>
              <a:t> and </a:t>
            </a:r>
            <a:r>
              <a:rPr lang="pl-PL" dirty="0" err="1"/>
              <a:t>dense</a:t>
            </a:r>
            <a:r>
              <a:rPr lang="pl-PL" dirty="0"/>
              <a:t> </a:t>
            </a:r>
            <a:r>
              <a:rPr lang="pl-PL" dirty="0" err="1"/>
              <a:t>layers</a:t>
            </a:r>
            <a:endParaRPr lang="pl-PL" dirty="0"/>
          </a:p>
        </p:txBody>
      </p:sp>
      <p:pic>
        <p:nvPicPr>
          <p:cNvPr id="5" name="Obraz 4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8B851B90-4BAF-FD6B-CAAD-69E2D1339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36" y="2703871"/>
            <a:ext cx="5524861" cy="2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2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krąg, szkic, Symetria, rysowanie&#10;&#10;Opis wygenerowany automatycznie">
            <a:extLst>
              <a:ext uri="{FF2B5EF4-FFF2-40B4-BE49-F238E27FC236}">
                <a16:creationId xmlns:a16="http://schemas.microsoft.com/office/drawing/2014/main" id="{A63621E9-BBEE-0D62-58B5-E2147BB8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568" r="6341" b="2"/>
          <a:stretch/>
        </p:blipFill>
        <p:spPr>
          <a:xfrm>
            <a:off x="3178813" y="10"/>
            <a:ext cx="9013188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6EFBB1-93B8-05BB-CFF8-DC9F00DC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1" y="1331103"/>
            <a:ext cx="3822189" cy="1899912"/>
          </a:xfrm>
        </p:spPr>
        <p:txBody>
          <a:bodyPr>
            <a:normAutofit/>
          </a:bodyPr>
          <a:lstStyle/>
          <a:p>
            <a:r>
              <a:rPr lang="pl-PL" sz="4000" dirty="0" err="1"/>
              <a:t>Fully</a:t>
            </a:r>
            <a:r>
              <a:rPr lang="pl-PL" sz="4000" dirty="0"/>
              <a:t> </a:t>
            </a:r>
            <a:r>
              <a:rPr lang="pl-PL" sz="4000" dirty="0" err="1"/>
              <a:t>Connected</a:t>
            </a:r>
            <a:endParaRPr lang="pl-PL" sz="40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DD0D99-4D23-2002-294E-2C58A262D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29000"/>
            <a:ext cx="3822189" cy="2540145"/>
          </a:xfrm>
        </p:spPr>
        <p:txBody>
          <a:bodyPr>
            <a:normAutofit/>
          </a:bodyPr>
          <a:lstStyle/>
          <a:p>
            <a:r>
              <a:rPr lang="pl-PL" dirty="0" err="1"/>
              <a:t>Dense</a:t>
            </a:r>
            <a:r>
              <a:rPr lang="pl-PL" dirty="0"/>
              <a:t> </a:t>
            </a:r>
            <a:r>
              <a:rPr lang="pl-PL" dirty="0" err="1"/>
              <a:t>layer</a:t>
            </a:r>
            <a:endParaRPr lang="pl-PL" dirty="0"/>
          </a:p>
          <a:p>
            <a:r>
              <a:rPr lang="pl-PL" dirty="0" err="1"/>
              <a:t>Requires</a:t>
            </a:r>
            <a:r>
              <a:rPr lang="pl-PL" dirty="0"/>
              <a:t> 1D </a:t>
            </a:r>
            <a:r>
              <a:rPr lang="pl-PL" dirty="0" err="1"/>
              <a:t>vector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input</a:t>
            </a:r>
            <a:endParaRPr lang="pl-PL" dirty="0"/>
          </a:p>
          <a:p>
            <a:r>
              <a:rPr lang="pl-PL" dirty="0" err="1"/>
              <a:t>Classification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0884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D80D-E070-CB3C-8F22-D7364273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FEC733-EBBA-1A56-46BD-FB9F25A5F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75" y="2560522"/>
            <a:ext cx="3371850" cy="1736956"/>
          </a:xfrm>
        </p:spPr>
        <p:txBody>
          <a:bodyPr>
            <a:normAutofit/>
          </a:bodyPr>
          <a:lstStyle/>
          <a:p>
            <a:pPr algn="ctr"/>
            <a:r>
              <a:rPr lang="pl-PL" sz="5400" dirty="0" err="1"/>
              <a:t>Questions</a:t>
            </a:r>
            <a:r>
              <a:rPr lang="pl-PL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622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8294-EF76-5B16-5F8D-CC123BFC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BA670DEC-04D4-3337-15C6-DC31B027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81" y="2715775"/>
            <a:ext cx="5208637" cy="14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7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F0FF836-FECE-A24D-D788-3640F0F1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l-PL" sz="4000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527E08-11EC-A8A0-22BE-FB0908D87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pl-PL" sz="2400" dirty="0" err="1"/>
              <a:t>Overfitting</a:t>
            </a:r>
            <a:r>
              <a:rPr lang="pl-PL" sz="2400" dirty="0"/>
              <a:t> in </a:t>
            </a:r>
            <a:r>
              <a:rPr lang="pl-PL" sz="2400" dirty="0" err="1"/>
              <a:t>DNNs</a:t>
            </a:r>
            <a:endParaRPr lang="pl-PL" sz="2400" dirty="0"/>
          </a:p>
          <a:p>
            <a:r>
              <a:rPr lang="pl-PL" sz="2400" dirty="0" err="1"/>
              <a:t>Exercise</a:t>
            </a:r>
            <a:endParaRPr lang="pl-PL" sz="2400" dirty="0"/>
          </a:p>
          <a:p>
            <a:r>
              <a:rPr lang="pl-PL" sz="2400" dirty="0" err="1"/>
              <a:t>Introduction</a:t>
            </a:r>
            <a:r>
              <a:rPr lang="pl-PL" sz="2400" dirty="0"/>
              <a:t> to </a:t>
            </a:r>
            <a:r>
              <a:rPr lang="pl-PL" sz="2400" dirty="0" err="1"/>
              <a:t>CNNs</a:t>
            </a:r>
            <a:endParaRPr lang="pl-PL" sz="2400" dirty="0"/>
          </a:p>
          <a:p>
            <a:r>
              <a:rPr lang="pl-PL" sz="2400" dirty="0" err="1"/>
              <a:t>Layers</a:t>
            </a:r>
            <a:r>
              <a:rPr lang="pl-PL" sz="2400" dirty="0"/>
              <a:t> of </a:t>
            </a:r>
            <a:r>
              <a:rPr lang="pl-PL" sz="2400" dirty="0" err="1"/>
              <a:t>CNNs</a:t>
            </a:r>
            <a:endParaRPr lang="pl-PL" sz="2400" dirty="0"/>
          </a:p>
          <a:p>
            <a:r>
              <a:rPr lang="pl-PL" sz="2400" dirty="0" err="1"/>
              <a:t>Exercise</a:t>
            </a:r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pl-PL" sz="2000" dirty="0"/>
          </a:p>
          <a:p>
            <a:endParaRPr lang="pl-PL" sz="2000" dirty="0"/>
          </a:p>
        </p:txBody>
      </p:sp>
      <p:pic>
        <p:nvPicPr>
          <p:cNvPr id="31" name="Picture 30" descr="Connected wire-frame lines and dots">
            <a:extLst>
              <a:ext uri="{FF2B5EF4-FFF2-40B4-BE49-F238E27FC236}">
                <a16:creationId xmlns:a16="http://schemas.microsoft.com/office/drawing/2014/main" id="{14246AF0-F37C-43AF-4FEE-6630F07D1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2" r="12107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003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kot domowy, kot, Małe i średnie samochody&#10;&#10;Opis wygenerowany automatycznie">
            <a:extLst>
              <a:ext uri="{FF2B5EF4-FFF2-40B4-BE49-F238E27FC236}">
                <a16:creationId xmlns:a16="http://schemas.microsoft.com/office/drawing/2014/main" id="{73F445D6-2DC1-670C-E761-C6BE43220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r="47147"/>
          <a:stretch/>
        </p:blipFill>
        <p:spPr>
          <a:xfrm>
            <a:off x="5748000" y="857"/>
            <a:ext cx="6444000" cy="68571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72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406EB-07A5-27DC-58AA-34787F68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1" y="2327225"/>
            <a:ext cx="3968297" cy="3877217"/>
          </a:xfrm>
        </p:spPr>
        <p:txBody>
          <a:bodyPr numCol="1" anchor="ctr">
            <a:normAutofit/>
          </a:bodyPr>
          <a:lstStyle/>
          <a:p>
            <a:r>
              <a:rPr lang="pl-PL" dirty="0"/>
              <a:t>Data </a:t>
            </a:r>
            <a:r>
              <a:rPr lang="pl-PL" dirty="0" err="1"/>
              <a:t>Augmentation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Geometric</a:t>
            </a:r>
            <a:r>
              <a:rPr lang="pl-PL" dirty="0"/>
              <a:t> </a:t>
            </a:r>
            <a:r>
              <a:rPr lang="pl-PL" dirty="0" err="1"/>
              <a:t>transformations</a:t>
            </a:r>
            <a:endParaRPr lang="pl-PL" dirty="0"/>
          </a:p>
          <a:p>
            <a:pPr lvl="1"/>
            <a:r>
              <a:rPr lang="pl-PL" dirty="0" err="1"/>
              <a:t>Color</a:t>
            </a:r>
            <a:r>
              <a:rPr lang="pl-PL" dirty="0"/>
              <a:t> </a:t>
            </a:r>
            <a:r>
              <a:rPr lang="pl-PL" dirty="0" err="1"/>
              <a:t>space</a:t>
            </a:r>
            <a:r>
              <a:rPr lang="pl-PL" dirty="0"/>
              <a:t> </a:t>
            </a:r>
            <a:r>
              <a:rPr lang="pl-PL" dirty="0" err="1"/>
              <a:t>transformations</a:t>
            </a:r>
            <a:endParaRPr lang="pl-PL" dirty="0"/>
          </a:p>
          <a:p>
            <a:pPr lvl="1"/>
            <a:r>
              <a:rPr lang="pl-PL" dirty="0" err="1"/>
              <a:t>Filters</a:t>
            </a:r>
            <a:endParaRPr lang="pl-PL" dirty="0"/>
          </a:p>
          <a:p>
            <a:pPr lvl="1"/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erasing</a:t>
            </a:r>
            <a:endParaRPr lang="pl-PL" dirty="0"/>
          </a:p>
          <a:p>
            <a:pPr lvl="1"/>
            <a:r>
              <a:rPr lang="pl-PL" dirty="0" err="1"/>
              <a:t>Mixing</a:t>
            </a:r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0439E6F-DCFF-1BF6-B670-50378C13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3" y="1142999"/>
            <a:ext cx="4646904" cy="1194618"/>
          </a:xfrm>
        </p:spPr>
        <p:txBody>
          <a:bodyPr anchor="ctr">
            <a:normAutofit/>
          </a:bodyPr>
          <a:lstStyle/>
          <a:p>
            <a:r>
              <a:rPr lang="pl-PL" sz="4000" dirty="0" err="1"/>
              <a:t>Preventing</a:t>
            </a:r>
            <a:r>
              <a:rPr lang="pl-PL" sz="4000" dirty="0"/>
              <a:t> </a:t>
            </a:r>
            <a:r>
              <a:rPr lang="pl-PL" sz="4000" dirty="0" err="1"/>
              <a:t>overfitting</a:t>
            </a:r>
            <a:r>
              <a:rPr lang="pl-PL" sz="4000" dirty="0"/>
              <a:t> 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CC69FC1-7774-A0A6-E8B5-F4CD8BA5BEBA}"/>
              </a:ext>
            </a:extLst>
          </p:cNvPr>
          <p:cNvSpPr/>
          <p:nvPr/>
        </p:nvSpPr>
        <p:spPr>
          <a:xfrm>
            <a:off x="8170606" y="5889523"/>
            <a:ext cx="4021394" cy="9684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293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439E6F-DCFF-1BF6-B670-50378C13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977" y="1091381"/>
            <a:ext cx="4646904" cy="1194618"/>
          </a:xfrm>
        </p:spPr>
        <p:txBody>
          <a:bodyPr anchor="ctr">
            <a:normAutofit/>
          </a:bodyPr>
          <a:lstStyle/>
          <a:p>
            <a:r>
              <a:rPr lang="pl-PL" sz="4000" dirty="0" err="1"/>
              <a:t>Preventing</a:t>
            </a:r>
            <a:r>
              <a:rPr lang="pl-PL" sz="4000" dirty="0"/>
              <a:t> </a:t>
            </a:r>
            <a:r>
              <a:rPr lang="pl-PL" sz="4000" dirty="0" err="1"/>
              <a:t>overfitting</a:t>
            </a:r>
            <a:r>
              <a:rPr lang="pl-PL" sz="4000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406EB-07A5-27DC-58AA-34787F68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463" y="2285999"/>
            <a:ext cx="3909427" cy="3208623"/>
          </a:xfrm>
        </p:spPr>
        <p:txBody>
          <a:bodyPr numCol="1" anchor="ctr">
            <a:normAutofit/>
          </a:bodyPr>
          <a:lstStyle/>
          <a:p>
            <a:r>
              <a:rPr lang="pl-PL" dirty="0"/>
              <a:t>Cross-</a:t>
            </a:r>
            <a:r>
              <a:rPr lang="pl-PL" dirty="0" err="1"/>
              <a:t>Validation</a:t>
            </a:r>
            <a:endParaRPr lang="pl-PL" dirty="0"/>
          </a:p>
          <a:p>
            <a:r>
              <a:rPr lang="pl-PL" dirty="0" err="1"/>
              <a:t>Normalizarion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Batch</a:t>
            </a:r>
            <a:r>
              <a:rPr lang="pl-PL" dirty="0"/>
              <a:t> </a:t>
            </a:r>
            <a:r>
              <a:rPr lang="pl-PL" dirty="0" err="1"/>
              <a:t>Normalization</a:t>
            </a:r>
            <a:endParaRPr lang="pl-PL" dirty="0"/>
          </a:p>
          <a:p>
            <a:r>
              <a:rPr lang="pl-PL" dirty="0" err="1"/>
              <a:t>Regularizarion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Dropout</a:t>
            </a:r>
            <a:endParaRPr lang="pl-PL" dirty="0"/>
          </a:p>
          <a:p>
            <a:pPr lvl="1"/>
            <a:r>
              <a:rPr lang="pl-PL" dirty="0" err="1"/>
              <a:t>Early</a:t>
            </a:r>
            <a:r>
              <a:rPr lang="pl-PL" dirty="0"/>
              <a:t> </a:t>
            </a:r>
            <a:r>
              <a:rPr lang="pl-PL" dirty="0" err="1"/>
              <a:t>Stopping</a:t>
            </a:r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7BD9F3D-6EB1-FCCA-5148-96EBD356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266" y="1490392"/>
            <a:ext cx="3734321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uman brain nerve cells">
            <a:extLst>
              <a:ext uri="{FF2B5EF4-FFF2-40B4-BE49-F238E27FC236}">
                <a16:creationId xmlns:a16="http://schemas.microsoft.com/office/drawing/2014/main" id="{BBBD692C-C400-F598-F672-718DB7704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9AF363A-ADA7-5D2F-F7AE-E3B72C73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Convolutional Neural Networks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1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8CB91C-346C-9588-8728-770485B1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4" y="589832"/>
            <a:ext cx="10515600" cy="1325563"/>
          </a:xfrm>
        </p:spPr>
        <p:txBody>
          <a:bodyPr/>
          <a:lstStyle/>
          <a:p>
            <a:r>
              <a:rPr lang="pl-PL" dirty="0"/>
              <a:t>Application of </a:t>
            </a:r>
            <a:r>
              <a:rPr lang="pl-PL" dirty="0" err="1"/>
              <a:t>CNNs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781244E-9E7F-9554-4A64-E75F72D9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554" y="2340077"/>
            <a:ext cx="10331245" cy="3928091"/>
          </a:xfrm>
        </p:spPr>
        <p:txBody>
          <a:bodyPr/>
          <a:lstStyle/>
          <a:p>
            <a:r>
              <a:rPr lang="pl-PL" dirty="0"/>
              <a:t>Image </a:t>
            </a:r>
            <a:r>
              <a:rPr lang="pl-PL" dirty="0" err="1"/>
              <a:t>analysis</a:t>
            </a:r>
            <a:endParaRPr lang="pl-PL" dirty="0"/>
          </a:p>
          <a:p>
            <a:r>
              <a:rPr lang="pl-PL" dirty="0"/>
              <a:t>Video </a:t>
            </a:r>
            <a:r>
              <a:rPr lang="pl-PL" dirty="0" err="1"/>
              <a:t>analysis</a:t>
            </a:r>
            <a:endParaRPr lang="pl-PL" dirty="0"/>
          </a:p>
          <a:p>
            <a:r>
              <a:rPr lang="pl-PL" dirty="0"/>
              <a:t>Image </a:t>
            </a:r>
            <a:r>
              <a:rPr lang="pl-PL" dirty="0" err="1"/>
              <a:t>Generation</a:t>
            </a:r>
            <a:endParaRPr lang="pl-PL" dirty="0"/>
          </a:p>
          <a:p>
            <a:r>
              <a:rPr lang="pl-PL" dirty="0" err="1"/>
              <a:t>Autonomous</a:t>
            </a:r>
            <a:r>
              <a:rPr lang="pl-PL" dirty="0"/>
              <a:t> </a:t>
            </a:r>
            <a:r>
              <a:rPr lang="pl-PL" dirty="0" err="1"/>
              <a:t>systems</a:t>
            </a:r>
            <a:endParaRPr lang="pl-PL" dirty="0"/>
          </a:p>
          <a:p>
            <a:r>
              <a:rPr lang="pl-PL" dirty="0" err="1"/>
              <a:t>Computer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lang="pl-PL" dirty="0"/>
          </a:p>
          <a:p>
            <a:r>
              <a:rPr lang="pl-PL" dirty="0"/>
              <a:t>NLP </a:t>
            </a:r>
          </a:p>
          <a:p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Generation</a:t>
            </a:r>
            <a:endParaRPr lang="pl-PL" dirty="0"/>
          </a:p>
        </p:txBody>
      </p:sp>
      <p:pic>
        <p:nvPicPr>
          <p:cNvPr id="4" name="Picture 4" descr="Sphere of mesh and nodes">
            <a:extLst>
              <a:ext uri="{FF2B5EF4-FFF2-40B4-BE49-F238E27FC236}">
                <a16:creationId xmlns:a16="http://schemas.microsoft.com/office/drawing/2014/main" id="{704E9353-00DA-5579-2D5B-A5F1C5CD1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264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044460-A2F4-1F99-93F8-761BDB6C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93" y="1511359"/>
            <a:ext cx="3281516" cy="1325563"/>
          </a:xfrm>
        </p:spPr>
        <p:txBody>
          <a:bodyPr/>
          <a:lstStyle/>
          <a:p>
            <a:r>
              <a:rPr lang="pl-PL" dirty="0" err="1"/>
              <a:t>Background</a:t>
            </a:r>
            <a:endParaRPr lang="pl-PL" dirty="0"/>
          </a:p>
        </p:txBody>
      </p:sp>
      <p:pic>
        <p:nvPicPr>
          <p:cNvPr id="5" name="Symbol zastępczy zawartości 4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03D53D80-E16F-3256-1FEE-E89C225BB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20" y="1490662"/>
            <a:ext cx="6448425" cy="3876675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17015C5-1657-6270-3C15-35CCE6D7D483}"/>
              </a:ext>
            </a:extLst>
          </p:cNvPr>
          <p:cNvSpPr txBox="1"/>
          <p:nvPr/>
        </p:nvSpPr>
        <p:spPr>
          <a:xfrm>
            <a:off x="5377319" y="5525730"/>
            <a:ext cx="644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A</a:t>
            </a:r>
            <a:r>
              <a:rPr lang="en-US" b="1" dirty="0" err="1"/>
              <a:t>ccuracy</a:t>
            </a:r>
            <a:r>
              <a:rPr lang="en-US" b="1" dirty="0"/>
              <a:t> of the best performing method on the PASCAL VOC 2007 Object Detection dataset</a:t>
            </a:r>
          </a:p>
          <a:p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B5AFDCC-8158-4F00-47F2-7F21EF49E203}"/>
              </a:ext>
            </a:extLst>
          </p:cNvPr>
          <p:cNvSpPr txBox="1"/>
          <p:nvPr/>
        </p:nvSpPr>
        <p:spPr>
          <a:xfrm>
            <a:off x="739877" y="3112267"/>
            <a:ext cx="4323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b="0" i="0" dirty="0" err="1">
                <a:effectLst/>
              </a:rPr>
              <a:t>Deep</a:t>
            </a:r>
            <a:r>
              <a:rPr lang="pl-PL" sz="2800" b="0" i="0" dirty="0">
                <a:effectLst/>
              </a:rPr>
              <a:t> Learning model </a:t>
            </a:r>
            <a:r>
              <a:rPr lang="pl-PL" sz="2800" b="0" i="0" dirty="0" err="1">
                <a:effectLst/>
              </a:rPr>
              <a:t>training</a:t>
            </a:r>
            <a:r>
              <a:rPr lang="pl-PL" sz="2800" b="0" i="0" dirty="0">
                <a:effectLst/>
              </a:rPr>
              <a:t> on </a:t>
            </a:r>
            <a:r>
              <a:rPr lang="pl-PL" sz="2800" b="0" i="0" dirty="0" err="1">
                <a:effectLst/>
              </a:rPr>
              <a:t>GPUs</a:t>
            </a:r>
            <a:r>
              <a:rPr lang="pl-PL" sz="2800" b="0" i="0" dirty="0">
                <a:effectLst/>
              </a:rPr>
              <a:t> </a:t>
            </a:r>
            <a:r>
              <a:rPr lang="en-US" sz="2800" b="0" i="0" dirty="0">
                <a:effectLst/>
              </a:rPr>
              <a:t>(2009)</a:t>
            </a:r>
            <a:endParaRPr lang="pl-PL" sz="28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/>
              <a:t>ImageNet</a:t>
            </a:r>
            <a:r>
              <a:rPr lang="pl-PL" sz="2800" dirty="0"/>
              <a:t> </a:t>
            </a:r>
            <a:r>
              <a:rPr lang="pl-PL" sz="2800" dirty="0" err="1"/>
              <a:t>dataset</a:t>
            </a:r>
            <a:r>
              <a:rPr lang="pl-PL" sz="2800" dirty="0"/>
              <a:t> (2010)</a:t>
            </a:r>
            <a:endParaRPr lang="pl-PL" sz="28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err="1"/>
              <a:t>AlexNet</a:t>
            </a:r>
            <a:r>
              <a:rPr lang="pl-PL" sz="2800" dirty="0"/>
              <a:t> (2012)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406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121542-1A5E-10E3-B5DD-6524F60A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871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CNNs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endParaRPr lang="pl-PL" dirty="0"/>
          </a:p>
        </p:txBody>
      </p:sp>
      <p:pic>
        <p:nvPicPr>
          <p:cNvPr id="14" name="Obraz 13" descr="Obraz zawierający tekst, zrzut ekranu, diagram&#10;&#10;Opis wygenerowany automatycznie">
            <a:extLst>
              <a:ext uri="{FF2B5EF4-FFF2-40B4-BE49-F238E27FC236}">
                <a16:creationId xmlns:a16="http://schemas.microsoft.com/office/drawing/2014/main" id="{16A9854E-CFE5-6317-9D4C-C8DC9E432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434"/>
            <a:ext cx="12192000" cy="54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C72C6B-E833-81CA-47E4-6538A164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23" y="1349990"/>
            <a:ext cx="1346728" cy="833594"/>
          </a:xfrm>
        </p:spPr>
        <p:txBody>
          <a:bodyPr anchor="b">
            <a:normAutofit/>
          </a:bodyPr>
          <a:lstStyle/>
          <a:p>
            <a:r>
              <a:rPr lang="pl-PL" dirty="0"/>
              <a:t>Input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604562-A782-59C0-6786-73E5E057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323" y="2506578"/>
            <a:ext cx="3887588" cy="3266255"/>
          </a:xfrm>
        </p:spPr>
        <p:txBody>
          <a:bodyPr anchor="t">
            <a:normAutofit/>
          </a:bodyPr>
          <a:lstStyle/>
          <a:p>
            <a:r>
              <a:rPr lang="pl-PL" b="1" dirty="0" err="1"/>
              <a:t>Size</a:t>
            </a:r>
            <a:r>
              <a:rPr lang="pl-PL" b="1" dirty="0"/>
              <a:t>: </a:t>
            </a:r>
          </a:p>
          <a:p>
            <a:pPr lvl="1"/>
            <a:r>
              <a:rPr lang="pl-PL" sz="2800" dirty="0" err="1"/>
              <a:t>Height</a:t>
            </a:r>
            <a:endParaRPr lang="pl-PL" sz="2800" dirty="0"/>
          </a:p>
          <a:p>
            <a:pPr lvl="1"/>
            <a:r>
              <a:rPr lang="pl-PL" sz="2800" dirty="0" err="1"/>
              <a:t>Width</a:t>
            </a:r>
            <a:endParaRPr lang="pl-PL" sz="2800" dirty="0"/>
          </a:p>
          <a:p>
            <a:pPr lvl="1"/>
            <a:r>
              <a:rPr lang="pl-PL" sz="2800" dirty="0" err="1"/>
              <a:t>Channels</a:t>
            </a:r>
            <a:endParaRPr lang="pl-PL" sz="2800" dirty="0"/>
          </a:p>
          <a:p>
            <a:r>
              <a:rPr lang="pl-PL" b="1" dirty="0" err="1"/>
              <a:t>Channels</a:t>
            </a:r>
            <a:r>
              <a:rPr lang="pl-PL" b="1" dirty="0"/>
              <a:t>:</a:t>
            </a:r>
          </a:p>
          <a:p>
            <a:pPr lvl="1"/>
            <a:r>
              <a:rPr lang="pl-PL" sz="2800" dirty="0"/>
              <a:t>Gray -&gt; 1</a:t>
            </a:r>
          </a:p>
          <a:p>
            <a:pPr lvl="1"/>
            <a:r>
              <a:rPr lang="pl-PL" sz="2800" dirty="0"/>
              <a:t>RGB -&gt; 3</a:t>
            </a:r>
          </a:p>
        </p:txBody>
      </p:sp>
      <p:pic>
        <p:nvPicPr>
          <p:cNvPr id="6" name="Obraz 5" descr="Obraz zawierający tekst, diagram, zrzut ekranu, Plan&#10;&#10;Opis wygenerowany automatycznie">
            <a:extLst>
              <a:ext uri="{FF2B5EF4-FFF2-40B4-BE49-F238E27FC236}">
                <a16:creationId xmlns:a16="http://schemas.microsoft.com/office/drawing/2014/main" id="{EDC6A945-C75A-8B0F-97F2-9140AD107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4" y="1582701"/>
            <a:ext cx="5613608" cy="408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Motyw pakietu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4848</TotalTime>
  <Words>211</Words>
  <Application>Microsoft Office PowerPoint</Application>
  <PresentationFormat>Panoramiczny</PresentationFormat>
  <Paragraphs>81</Paragraphs>
  <Slides>18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Prezentacja programu PowerPoint</vt:lpstr>
      <vt:lpstr>Agenda</vt:lpstr>
      <vt:lpstr>Preventing overfitting </vt:lpstr>
      <vt:lpstr>Preventing overfitting </vt:lpstr>
      <vt:lpstr>Convolutional Neural Networks</vt:lpstr>
      <vt:lpstr>Application of CNNs</vt:lpstr>
      <vt:lpstr>Background</vt:lpstr>
      <vt:lpstr>CNNs architecture</vt:lpstr>
      <vt:lpstr>Input</vt:lpstr>
      <vt:lpstr>Kernel -  square matix: 3x3, 5x5,7x7  </vt:lpstr>
      <vt:lpstr>Kernel - padding</vt:lpstr>
      <vt:lpstr>Kernel - stride</vt:lpstr>
      <vt:lpstr>Activation layer</vt:lpstr>
      <vt:lpstr>Pooling layer</vt:lpstr>
      <vt:lpstr>Flatten</vt:lpstr>
      <vt:lpstr>Fully Connected</vt:lpstr>
      <vt:lpstr>Questions?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https://github.com/Kasia-hue/AI-DS</dc:title>
  <dc:creator>Katarzyna Młynarczyk</dc:creator>
  <cp:lastModifiedBy>Katarzyna Młynarczyk</cp:lastModifiedBy>
  <cp:revision>147</cp:revision>
  <dcterms:created xsi:type="dcterms:W3CDTF">2024-03-22T09:45:07Z</dcterms:created>
  <dcterms:modified xsi:type="dcterms:W3CDTF">2024-05-28T17:31:17Z</dcterms:modified>
</cp:coreProperties>
</file>